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046d80551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046d80551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046d80551c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046d80551c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046d80551c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046d80551c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046d80551c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046d80551c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Constructionworks.in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39204" cy="40354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/>
          <p:nvPr/>
        </p:nvSpPr>
        <p:spPr>
          <a:xfrm>
            <a:off x="162750" y="690608"/>
            <a:ext cx="1137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Rental</a:t>
            </a:r>
            <a:endParaRPr b="1"/>
          </a:p>
        </p:txBody>
      </p:sp>
      <p:sp>
        <p:nvSpPr>
          <p:cNvPr id="66" name="Google Shape;66;p15"/>
          <p:cNvSpPr/>
          <p:nvPr/>
        </p:nvSpPr>
        <p:spPr>
          <a:xfrm>
            <a:off x="191558" y="2748096"/>
            <a:ext cx="1137600" cy="44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Builders</a:t>
            </a:r>
            <a:endParaRPr b="1"/>
          </a:p>
        </p:txBody>
      </p:sp>
      <p:sp>
        <p:nvSpPr>
          <p:cNvPr id="67" name="Google Shape;67;p15"/>
          <p:cNvSpPr/>
          <p:nvPr/>
        </p:nvSpPr>
        <p:spPr>
          <a:xfrm>
            <a:off x="1419000" y="2768375"/>
            <a:ext cx="1137600" cy="44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Architects</a:t>
            </a:r>
            <a:endParaRPr b="1"/>
          </a:p>
        </p:txBody>
      </p:sp>
      <p:sp>
        <p:nvSpPr>
          <p:cNvPr id="68" name="Google Shape;68;p15"/>
          <p:cNvSpPr/>
          <p:nvPr/>
        </p:nvSpPr>
        <p:spPr>
          <a:xfrm>
            <a:off x="2673575" y="2768375"/>
            <a:ext cx="1137600" cy="44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Interiors</a:t>
            </a:r>
            <a:endParaRPr b="1"/>
          </a:p>
        </p:txBody>
      </p:sp>
      <p:sp>
        <p:nvSpPr>
          <p:cNvPr id="69" name="Google Shape;69;p15"/>
          <p:cNvSpPr/>
          <p:nvPr/>
        </p:nvSpPr>
        <p:spPr>
          <a:xfrm>
            <a:off x="5433275" y="2768375"/>
            <a:ext cx="1804800" cy="44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Landscaping</a:t>
            </a:r>
            <a:endParaRPr b="1"/>
          </a:p>
        </p:txBody>
      </p:sp>
      <p:sp>
        <p:nvSpPr>
          <p:cNvPr id="70" name="Google Shape;70;p15"/>
          <p:cNvSpPr/>
          <p:nvPr/>
        </p:nvSpPr>
        <p:spPr>
          <a:xfrm>
            <a:off x="4114800" y="2768375"/>
            <a:ext cx="1137600" cy="44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Structural </a:t>
            </a:r>
            <a:endParaRPr b="1"/>
          </a:p>
        </p:txBody>
      </p:sp>
      <p:sp>
        <p:nvSpPr>
          <p:cNvPr id="71" name="Google Shape;71;p15"/>
          <p:cNvSpPr/>
          <p:nvPr/>
        </p:nvSpPr>
        <p:spPr>
          <a:xfrm>
            <a:off x="191550" y="1698288"/>
            <a:ext cx="1507500" cy="44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Agents</a:t>
            </a:r>
            <a:endParaRPr b="1"/>
          </a:p>
        </p:txBody>
      </p:sp>
      <p:sp>
        <p:nvSpPr>
          <p:cNvPr id="72" name="Google Shape;72;p15"/>
          <p:cNvSpPr/>
          <p:nvPr/>
        </p:nvSpPr>
        <p:spPr>
          <a:xfrm>
            <a:off x="105175" y="2373951"/>
            <a:ext cx="2397300" cy="291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Construction Services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73" name="Google Shape;73;p15"/>
          <p:cNvSpPr/>
          <p:nvPr/>
        </p:nvSpPr>
        <p:spPr>
          <a:xfrm>
            <a:off x="105175" y="191276"/>
            <a:ext cx="2397300" cy="291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RealEstate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74" name="Google Shape;74;p15"/>
          <p:cNvSpPr/>
          <p:nvPr/>
        </p:nvSpPr>
        <p:spPr>
          <a:xfrm>
            <a:off x="1417325" y="670325"/>
            <a:ext cx="17049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New Buildings</a:t>
            </a:r>
            <a:endParaRPr b="1"/>
          </a:p>
        </p:txBody>
      </p:sp>
      <p:sp>
        <p:nvSpPr>
          <p:cNvPr id="75" name="Google Shape;75;p15"/>
          <p:cNvSpPr/>
          <p:nvPr/>
        </p:nvSpPr>
        <p:spPr>
          <a:xfrm>
            <a:off x="191550" y="1282614"/>
            <a:ext cx="2397300" cy="291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Government Approvals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76" name="Google Shape;76;p15"/>
          <p:cNvSpPr/>
          <p:nvPr/>
        </p:nvSpPr>
        <p:spPr>
          <a:xfrm>
            <a:off x="1837225" y="1688138"/>
            <a:ext cx="1507500" cy="44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Rules</a:t>
            </a:r>
            <a:endParaRPr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162750" y="416650"/>
            <a:ext cx="1137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Steel</a:t>
            </a:r>
            <a:endParaRPr b="1"/>
          </a:p>
        </p:txBody>
      </p:sp>
      <p:sp>
        <p:nvSpPr>
          <p:cNvPr id="82" name="Google Shape;82;p16"/>
          <p:cNvSpPr/>
          <p:nvPr/>
        </p:nvSpPr>
        <p:spPr>
          <a:xfrm>
            <a:off x="1417325" y="416650"/>
            <a:ext cx="1137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Bricks</a:t>
            </a:r>
            <a:endParaRPr b="1"/>
          </a:p>
        </p:txBody>
      </p:sp>
      <p:sp>
        <p:nvSpPr>
          <p:cNvPr id="83" name="Google Shape;83;p16"/>
          <p:cNvSpPr/>
          <p:nvPr/>
        </p:nvSpPr>
        <p:spPr>
          <a:xfrm>
            <a:off x="2671900" y="416650"/>
            <a:ext cx="1137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Sand</a:t>
            </a:r>
            <a:endParaRPr b="1"/>
          </a:p>
        </p:txBody>
      </p:sp>
      <p:sp>
        <p:nvSpPr>
          <p:cNvPr id="84" name="Google Shape;84;p16"/>
          <p:cNvSpPr/>
          <p:nvPr/>
        </p:nvSpPr>
        <p:spPr>
          <a:xfrm>
            <a:off x="3985725" y="416650"/>
            <a:ext cx="1137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Cement</a:t>
            </a:r>
            <a:endParaRPr b="1"/>
          </a:p>
        </p:txBody>
      </p:sp>
      <p:sp>
        <p:nvSpPr>
          <p:cNvPr id="85" name="Google Shape;85;p16"/>
          <p:cNvSpPr/>
          <p:nvPr/>
        </p:nvSpPr>
        <p:spPr>
          <a:xfrm>
            <a:off x="5252400" y="416650"/>
            <a:ext cx="1137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Hardware</a:t>
            </a:r>
            <a:endParaRPr b="1"/>
          </a:p>
        </p:txBody>
      </p:sp>
      <p:sp>
        <p:nvSpPr>
          <p:cNvPr id="86" name="Google Shape;86;p16"/>
          <p:cNvSpPr/>
          <p:nvPr/>
        </p:nvSpPr>
        <p:spPr>
          <a:xfrm>
            <a:off x="6519075" y="416650"/>
            <a:ext cx="1137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Electrical</a:t>
            </a:r>
            <a:endParaRPr b="1"/>
          </a:p>
        </p:txBody>
      </p:sp>
      <p:sp>
        <p:nvSpPr>
          <p:cNvPr id="87" name="Google Shape;87;p16"/>
          <p:cNvSpPr/>
          <p:nvPr/>
        </p:nvSpPr>
        <p:spPr>
          <a:xfrm>
            <a:off x="7785750" y="416650"/>
            <a:ext cx="1137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Plumbing</a:t>
            </a:r>
            <a:endParaRPr b="1"/>
          </a:p>
        </p:txBody>
      </p:sp>
      <p:sp>
        <p:nvSpPr>
          <p:cNvPr id="88" name="Google Shape;88;p16"/>
          <p:cNvSpPr/>
          <p:nvPr/>
        </p:nvSpPr>
        <p:spPr>
          <a:xfrm>
            <a:off x="252650" y="3869925"/>
            <a:ext cx="1137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Mason</a:t>
            </a:r>
            <a:endParaRPr b="1"/>
          </a:p>
        </p:txBody>
      </p:sp>
      <p:sp>
        <p:nvSpPr>
          <p:cNvPr id="89" name="Google Shape;89;p16"/>
          <p:cNvSpPr/>
          <p:nvPr/>
        </p:nvSpPr>
        <p:spPr>
          <a:xfrm>
            <a:off x="1493525" y="3869925"/>
            <a:ext cx="1137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Helpers</a:t>
            </a:r>
            <a:endParaRPr b="1"/>
          </a:p>
        </p:txBody>
      </p:sp>
      <p:sp>
        <p:nvSpPr>
          <p:cNvPr id="90" name="Google Shape;90;p16"/>
          <p:cNvSpPr/>
          <p:nvPr/>
        </p:nvSpPr>
        <p:spPr>
          <a:xfrm>
            <a:off x="2734400" y="3869925"/>
            <a:ext cx="2028300" cy="56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Bar Bending &amp; Shuttering wks</a:t>
            </a:r>
            <a:endParaRPr b="1"/>
          </a:p>
        </p:txBody>
      </p:sp>
      <p:sp>
        <p:nvSpPr>
          <p:cNvPr id="91" name="Google Shape;91;p16"/>
          <p:cNvSpPr/>
          <p:nvPr/>
        </p:nvSpPr>
        <p:spPr>
          <a:xfrm>
            <a:off x="4865975" y="3869925"/>
            <a:ext cx="1137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Electrician</a:t>
            </a:r>
            <a:endParaRPr b="1"/>
          </a:p>
        </p:txBody>
      </p:sp>
      <p:sp>
        <p:nvSpPr>
          <p:cNvPr id="92" name="Google Shape;92;p16"/>
          <p:cNvSpPr/>
          <p:nvPr/>
        </p:nvSpPr>
        <p:spPr>
          <a:xfrm>
            <a:off x="6106850" y="3869925"/>
            <a:ext cx="1137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Plumbers</a:t>
            </a:r>
            <a:endParaRPr b="1"/>
          </a:p>
        </p:txBody>
      </p:sp>
      <p:sp>
        <p:nvSpPr>
          <p:cNvPr id="93" name="Google Shape;93;p16"/>
          <p:cNvSpPr/>
          <p:nvPr/>
        </p:nvSpPr>
        <p:spPr>
          <a:xfrm>
            <a:off x="7347725" y="3869925"/>
            <a:ext cx="16518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Steel Works</a:t>
            </a:r>
            <a:endParaRPr b="1"/>
          </a:p>
        </p:txBody>
      </p:sp>
      <p:sp>
        <p:nvSpPr>
          <p:cNvPr id="94" name="Google Shape;94;p16"/>
          <p:cNvSpPr/>
          <p:nvPr/>
        </p:nvSpPr>
        <p:spPr>
          <a:xfrm>
            <a:off x="181375" y="60825"/>
            <a:ext cx="3296400" cy="291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Building Materials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95" name="Google Shape;95;p16"/>
          <p:cNvSpPr/>
          <p:nvPr/>
        </p:nvSpPr>
        <p:spPr>
          <a:xfrm>
            <a:off x="252650" y="3442150"/>
            <a:ext cx="2397300" cy="291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Human Resources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96" name="Google Shape;96;p16"/>
          <p:cNvSpPr/>
          <p:nvPr/>
        </p:nvSpPr>
        <p:spPr>
          <a:xfrm>
            <a:off x="257575" y="4438175"/>
            <a:ext cx="1137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Painters</a:t>
            </a:r>
            <a:endParaRPr b="1"/>
          </a:p>
        </p:txBody>
      </p:sp>
      <p:sp>
        <p:nvSpPr>
          <p:cNvPr id="97" name="Google Shape;97;p16"/>
          <p:cNvSpPr/>
          <p:nvPr/>
        </p:nvSpPr>
        <p:spPr>
          <a:xfrm>
            <a:off x="181375" y="858825"/>
            <a:ext cx="2082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Wood Works</a:t>
            </a:r>
            <a:endParaRPr b="1"/>
          </a:p>
        </p:txBody>
      </p:sp>
      <p:sp>
        <p:nvSpPr>
          <p:cNvPr id="98" name="Google Shape;98;p16"/>
          <p:cNvSpPr/>
          <p:nvPr/>
        </p:nvSpPr>
        <p:spPr>
          <a:xfrm>
            <a:off x="1493525" y="4438175"/>
            <a:ext cx="1137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Carpenters</a:t>
            </a:r>
            <a:endParaRPr b="1"/>
          </a:p>
        </p:txBody>
      </p:sp>
      <p:sp>
        <p:nvSpPr>
          <p:cNvPr id="99" name="Google Shape;99;p16"/>
          <p:cNvSpPr/>
          <p:nvPr/>
        </p:nvSpPr>
        <p:spPr>
          <a:xfrm>
            <a:off x="2729475" y="4495775"/>
            <a:ext cx="1137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Welders</a:t>
            </a:r>
            <a:endParaRPr b="1"/>
          </a:p>
        </p:txBody>
      </p:sp>
      <p:sp>
        <p:nvSpPr>
          <p:cNvPr id="100" name="Google Shape;100;p16"/>
          <p:cNvSpPr/>
          <p:nvPr/>
        </p:nvSpPr>
        <p:spPr>
          <a:xfrm>
            <a:off x="2384075" y="891675"/>
            <a:ext cx="2082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PVC/UPVC pipes and fittings</a:t>
            </a:r>
            <a:endParaRPr b="1"/>
          </a:p>
        </p:txBody>
      </p:sp>
      <p:sp>
        <p:nvSpPr>
          <p:cNvPr id="101" name="Google Shape;101;p16"/>
          <p:cNvSpPr/>
          <p:nvPr/>
        </p:nvSpPr>
        <p:spPr>
          <a:xfrm>
            <a:off x="4586775" y="858825"/>
            <a:ext cx="2082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Recycle Metals </a:t>
            </a:r>
            <a:endParaRPr b="1"/>
          </a:p>
        </p:txBody>
      </p:sp>
      <p:sp>
        <p:nvSpPr>
          <p:cNvPr id="102" name="Google Shape;102;p16"/>
          <p:cNvSpPr/>
          <p:nvPr/>
        </p:nvSpPr>
        <p:spPr>
          <a:xfrm>
            <a:off x="6789475" y="858825"/>
            <a:ext cx="2082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Shuttering Materials</a:t>
            </a:r>
            <a:endParaRPr b="1"/>
          </a:p>
        </p:txBody>
      </p:sp>
      <p:sp>
        <p:nvSpPr>
          <p:cNvPr id="103" name="Google Shape;103;p16"/>
          <p:cNvSpPr/>
          <p:nvPr/>
        </p:nvSpPr>
        <p:spPr>
          <a:xfrm>
            <a:off x="181375" y="1390475"/>
            <a:ext cx="2082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Aggregates/ Jelly</a:t>
            </a:r>
            <a:endParaRPr b="1"/>
          </a:p>
        </p:txBody>
      </p:sp>
      <p:sp>
        <p:nvSpPr>
          <p:cNvPr id="104" name="Google Shape;104;p16"/>
          <p:cNvSpPr/>
          <p:nvPr/>
        </p:nvSpPr>
        <p:spPr>
          <a:xfrm>
            <a:off x="2384075" y="1390475"/>
            <a:ext cx="2082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Construction Chemicals</a:t>
            </a:r>
            <a:endParaRPr b="1"/>
          </a:p>
        </p:txBody>
      </p:sp>
      <p:sp>
        <p:nvSpPr>
          <p:cNvPr id="105" name="Google Shape;105;p16"/>
          <p:cNvSpPr/>
          <p:nvPr/>
        </p:nvSpPr>
        <p:spPr>
          <a:xfrm>
            <a:off x="4586775" y="1390475"/>
            <a:ext cx="2082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Ready Mix Concrete</a:t>
            </a:r>
            <a:endParaRPr b="1"/>
          </a:p>
        </p:txBody>
      </p:sp>
      <p:sp>
        <p:nvSpPr>
          <p:cNvPr id="106" name="Google Shape;106;p16"/>
          <p:cNvSpPr/>
          <p:nvPr/>
        </p:nvSpPr>
        <p:spPr>
          <a:xfrm>
            <a:off x="162750" y="1929400"/>
            <a:ext cx="8619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Tiles</a:t>
            </a:r>
            <a:endParaRPr b="1"/>
          </a:p>
        </p:txBody>
      </p:sp>
      <p:sp>
        <p:nvSpPr>
          <p:cNvPr id="107" name="Google Shape;107;p16"/>
          <p:cNvSpPr/>
          <p:nvPr/>
        </p:nvSpPr>
        <p:spPr>
          <a:xfrm>
            <a:off x="1109175" y="1929400"/>
            <a:ext cx="18708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Sanitary </a:t>
            </a:r>
            <a:endParaRPr b="1"/>
          </a:p>
        </p:txBody>
      </p:sp>
      <p:sp>
        <p:nvSpPr>
          <p:cNvPr id="108" name="Google Shape;108;p16"/>
          <p:cNvSpPr/>
          <p:nvPr/>
        </p:nvSpPr>
        <p:spPr>
          <a:xfrm>
            <a:off x="3064500" y="1929400"/>
            <a:ext cx="18708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Kitchen and Storage</a:t>
            </a:r>
            <a:r>
              <a:rPr b="1" lang="en"/>
              <a:t> </a:t>
            </a:r>
            <a:endParaRPr b="1"/>
          </a:p>
        </p:txBody>
      </p:sp>
      <p:sp>
        <p:nvSpPr>
          <p:cNvPr id="109" name="Google Shape;109;p16"/>
          <p:cNvSpPr/>
          <p:nvPr/>
        </p:nvSpPr>
        <p:spPr>
          <a:xfrm>
            <a:off x="5019825" y="1922125"/>
            <a:ext cx="18708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Paints</a:t>
            </a:r>
            <a:endParaRPr b="1"/>
          </a:p>
        </p:txBody>
      </p:sp>
      <p:sp>
        <p:nvSpPr>
          <p:cNvPr id="110" name="Google Shape;110;p16"/>
          <p:cNvSpPr/>
          <p:nvPr/>
        </p:nvSpPr>
        <p:spPr>
          <a:xfrm>
            <a:off x="181375" y="2416313"/>
            <a:ext cx="18708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Gates and sheds</a:t>
            </a:r>
            <a:endParaRPr b="1"/>
          </a:p>
        </p:txBody>
      </p:sp>
      <p:sp>
        <p:nvSpPr>
          <p:cNvPr id="111" name="Google Shape;111;p16"/>
          <p:cNvSpPr/>
          <p:nvPr/>
        </p:nvSpPr>
        <p:spPr>
          <a:xfrm>
            <a:off x="2206300" y="2416300"/>
            <a:ext cx="18708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Terracotta</a:t>
            </a:r>
            <a:r>
              <a:rPr b="1" lang="en"/>
              <a:t> </a:t>
            </a:r>
            <a:r>
              <a:rPr b="1" lang="en"/>
              <a:t>Jali</a:t>
            </a:r>
            <a:r>
              <a:rPr b="1" lang="en"/>
              <a:t> </a:t>
            </a:r>
            <a:endParaRPr b="1"/>
          </a:p>
        </p:txBody>
      </p:sp>
      <p:sp>
        <p:nvSpPr>
          <p:cNvPr id="112" name="Google Shape;112;p16"/>
          <p:cNvSpPr/>
          <p:nvPr/>
        </p:nvSpPr>
        <p:spPr>
          <a:xfrm>
            <a:off x="4183800" y="2420919"/>
            <a:ext cx="18708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Laminates and flooring </a:t>
            </a:r>
            <a:endParaRPr b="1"/>
          </a:p>
        </p:txBody>
      </p:sp>
      <p:sp>
        <p:nvSpPr>
          <p:cNvPr id="113" name="Google Shape;113;p16"/>
          <p:cNvSpPr/>
          <p:nvPr/>
        </p:nvSpPr>
        <p:spPr>
          <a:xfrm>
            <a:off x="3965425" y="4495775"/>
            <a:ext cx="1137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Concrete</a:t>
            </a:r>
            <a:endParaRPr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/>
          <p:nvPr/>
        </p:nvSpPr>
        <p:spPr>
          <a:xfrm>
            <a:off x="252650" y="974325"/>
            <a:ext cx="1137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Hand grinder</a:t>
            </a:r>
            <a:endParaRPr b="1"/>
          </a:p>
        </p:txBody>
      </p:sp>
      <p:sp>
        <p:nvSpPr>
          <p:cNvPr id="119" name="Google Shape;119;p17"/>
          <p:cNvSpPr/>
          <p:nvPr/>
        </p:nvSpPr>
        <p:spPr>
          <a:xfrm>
            <a:off x="1493525" y="974325"/>
            <a:ext cx="1137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Concrete Vibrator</a:t>
            </a:r>
            <a:endParaRPr b="1"/>
          </a:p>
        </p:txBody>
      </p:sp>
      <p:sp>
        <p:nvSpPr>
          <p:cNvPr id="120" name="Google Shape;120;p17"/>
          <p:cNvSpPr/>
          <p:nvPr/>
        </p:nvSpPr>
        <p:spPr>
          <a:xfrm>
            <a:off x="2734400" y="974325"/>
            <a:ext cx="13359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Tile cutter</a:t>
            </a:r>
            <a:endParaRPr b="1"/>
          </a:p>
        </p:txBody>
      </p:sp>
      <p:sp>
        <p:nvSpPr>
          <p:cNvPr id="121" name="Google Shape;121;p17"/>
          <p:cNvSpPr/>
          <p:nvPr/>
        </p:nvSpPr>
        <p:spPr>
          <a:xfrm>
            <a:off x="4226000" y="974325"/>
            <a:ext cx="1137600" cy="3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122" name="Google Shape;122;p17"/>
          <p:cNvSpPr/>
          <p:nvPr/>
        </p:nvSpPr>
        <p:spPr>
          <a:xfrm>
            <a:off x="252650" y="546550"/>
            <a:ext cx="2397300" cy="291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Construction Tools</a:t>
            </a:r>
            <a:endParaRPr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